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8" r:id="rId10"/>
    <p:sldId id="269" r:id="rId11"/>
    <p:sldId id="270" r:id="rId12"/>
    <p:sldId id="271" r:id="rId13"/>
    <p:sldId id="272" r:id="rId14"/>
    <p:sldId id="273" r:id="rId15"/>
    <p:sldId id="264" r:id="rId16"/>
    <p:sldId id="266" r:id="rId17"/>
    <p:sldId id="267" r:id="rId18"/>
    <p:sldId id="274" r:id="rId19"/>
    <p:sldId id="265" r:id="rId20"/>
  </p:sldIdLst>
  <p:sldSz cx="14630400" cy="8229600"/>
  <p:notesSz cx="8229600" cy="14630400"/>
  <p:embeddedFontLst>
    <p:embeddedFont>
      <p:font typeface="Cambria Math" panose="02040503050406030204" pitchFamily="18" charset="0"/>
      <p:regular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Gelasio" panose="020B0604020202020204" charset="0"/>
      <p:regular r:id="rId27"/>
    </p:embeddedFont>
    <p:embeddedFont>
      <p:font typeface="Gelasio Semi Bold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4395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1151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0122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Digital Image Processing Project: Counterfeit Currency Detection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67726"/>
            <a:ext cx="7556421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Machine Learning approach using </a:t>
            </a:r>
            <a:r>
              <a:rPr lang="en-US" sz="2200" dirty="0">
                <a:solidFill>
                  <a:srgbClr val="D3C5B6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Digital Image Processing (DIP)</a:t>
            </a:r>
            <a:r>
              <a:rPr lang="en-US" sz="2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to safeguard financial security by identifying sophisticated counterfeits.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8022115-7553-898A-8682-F8971A2C9B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810529"/>
              </p:ext>
            </p:extLst>
          </p:nvPr>
        </p:nvGraphicFramePr>
        <p:xfrm>
          <a:off x="426612" y="1409193"/>
          <a:ext cx="12617450" cy="1097280"/>
        </p:xfrm>
        <a:graphic>
          <a:graphicData uri="http://schemas.openxmlformats.org/drawingml/2006/table">
            <a:tbl>
              <a:tblPr/>
              <a:tblGrid>
                <a:gridCol w="6308725">
                  <a:extLst>
                    <a:ext uri="{9D8B030D-6E8A-4147-A177-3AD203B41FA5}">
                      <a16:colId xmlns:a16="http://schemas.microsoft.com/office/drawing/2014/main" val="644911464"/>
                    </a:ext>
                  </a:extLst>
                </a:gridCol>
                <a:gridCol w="6308725">
                  <a:extLst>
                    <a:ext uri="{9D8B030D-6E8A-4147-A177-3AD203B41FA5}">
                      <a16:colId xmlns:a16="http://schemas.microsoft.com/office/drawing/2014/main" val="30770679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Metric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Score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70069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Accuracy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0.6904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8169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ROC AUC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0.7726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9694692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E372596D-0F04-8083-6677-4746AB501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612" y="357563"/>
            <a:ext cx="399340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Model Performance Comparison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a) Logistic Regression: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850CF87-0782-8386-6F53-5AE96F719B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886586"/>
              </p:ext>
            </p:extLst>
          </p:nvPr>
        </p:nvGraphicFramePr>
        <p:xfrm>
          <a:off x="426612" y="2977213"/>
          <a:ext cx="12617451" cy="1097280"/>
        </p:xfrm>
        <a:graphic>
          <a:graphicData uri="http://schemas.openxmlformats.org/drawingml/2006/table">
            <a:tbl>
              <a:tblPr/>
              <a:tblGrid>
                <a:gridCol w="4205817">
                  <a:extLst>
                    <a:ext uri="{9D8B030D-6E8A-4147-A177-3AD203B41FA5}">
                      <a16:colId xmlns:a16="http://schemas.microsoft.com/office/drawing/2014/main" val="1850609554"/>
                    </a:ext>
                  </a:extLst>
                </a:gridCol>
                <a:gridCol w="4205817">
                  <a:extLst>
                    <a:ext uri="{9D8B030D-6E8A-4147-A177-3AD203B41FA5}">
                      <a16:colId xmlns:a16="http://schemas.microsoft.com/office/drawing/2014/main" val="2742114295"/>
                    </a:ext>
                  </a:extLst>
                </a:gridCol>
                <a:gridCol w="4205817">
                  <a:extLst>
                    <a:ext uri="{9D8B030D-6E8A-4147-A177-3AD203B41FA5}">
                      <a16:colId xmlns:a16="http://schemas.microsoft.com/office/drawing/2014/main" val="2823431889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Predicted: Real (0)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Predicted: Fake (1)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8363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Actual: Real (0)</a:t>
                      </a:r>
                      <a:endParaRPr lang="en-IN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184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81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349721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Actual: Fake (1)</a:t>
                      </a:r>
                      <a:endParaRPr lang="en-IN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93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204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8455464"/>
                  </a:ext>
                </a:extLst>
              </a:tr>
            </a:tbl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DC06910E-266F-9AC0-8171-1D89C2CC93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612" y="2977372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Confusion Matrix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755E620-3AFB-84EE-DDE6-B5E2BE4E35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372117"/>
              </p:ext>
            </p:extLst>
          </p:nvPr>
        </p:nvGraphicFramePr>
        <p:xfrm>
          <a:off x="192436" y="5026578"/>
          <a:ext cx="12617450" cy="2194560"/>
        </p:xfrm>
        <a:graphic>
          <a:graphicData uri="http://schemas.openxmlformats.org/drawingml/2006/table">
            <a:tbl>
              <a:tblPr/>
              <a:tblGrid>
                <a:gridCol w="2523490">
                  <a:extLst>
                    <a:ext uri="{9D8B030D-6E8A-4147-A177-3AD203B41FA5}">
                      <a16:colId xmlns:a16="http://schemas.microsoft.com/office/drawing/2014/main" val="2070084260"/>
                    </a:ext>
                  </a:extLst>
                </a:gridCol>
                <a:gridCol w="2523490">
                  <a:extLst>
                    <a:ext uri="{9D8B030D-6E8A-4147-A177-3AD203B41FA5}">
                      <a16:colId xmlns:a16="http://schemas.microsoft.com/office/drawing/2014/main" val="2760032427"/>
                    </a:ext>
                  </a:extLst>
                </a:gridCol>
                <a:gridCol w="2523490">
                  <a:extLst>
                    <a:ext uri="{9D8B030D-6E8A-4147-A177-3AD203B41FA5}">
                      <a16:colId xmlns:a16="http://schemas.microsoft.com/office/drawing/2014/main" val="2409581323"/>
                    </a:ext>
                  </a:extLst>
                </a:gridCol>
                <a:gridCol w="2523490">
                  <a:extLst>
                    <a:ext uri="{9D8B030D-6E8A-4147-A177-3AD203B41FA5}">
                      <a16:colId xmlns:a16="http://schemas.microsoft.com/office/drawing/2014/main" val="3357413896"/>
                    </a:ext>
                  </a:extLst>
                </a:gridCol>
                <a:gridCol w="2523490">
                  <a:extLst>
                    <a:ext uri="{9D8B030D-6E8A-4147-A177-3AD203B41FA5}">
                      <a16:colId xmlns:a16="http://schemas.microsoft.com/office/drawing/2014/main" val="24892620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Class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Precision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Recall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F1-Score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Support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49636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0 (Real)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0.66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0.69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0.68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265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18675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1 (Fake)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0.72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0.69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0.70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297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9014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Accuracy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0.69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562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1215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Macro Avg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0.69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0.69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0.69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562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579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Weighted Avg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0.69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0.69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0.69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562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163581"/>
                  </a:ext>
                </a:extLst>
              </a:tr>
            </a:tbl>
          </a:graphicData>
        </a:graphic>
      </p:graphicFrame>
      <p:sp>
        <p:nvSpPr>
          <p:cNvPr id="7" name="Rectangle 3">
            <a:extLst>
              <a:ext uri="{FF2B5EF4-FFF2-40B4-BE49-F238E27FC236}">
                <a16:creationId xmlns:a16="http://schemas.microsoft.com/office/drawing/2014/main" id="{0C16C047-CAC6-F1DB-9CF2-F51C68777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436" y="4333364"/>
            <a:ext cx="249299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Classification Report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186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616CF97-C02A-5F7D-420C-40A80BAED2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918983"/>
              </p:ext>
            </p:extLst>
          </p:nvPr>
        </p:nvGraphicFramePr>
        <p:xfrm>
          <a:off x="515821" y="905891"/>
          <a:ext cx="12617450" cy="1097280"/>
        </p:xfrm>
        <a:graphic>
          <a:graphicData uri="http://schemas.openxmlformats.org/drawingml/2006/table">
            <a:tbl>
              <a:tblPr/>
              <a:tblGrid>
                <a:gridCol w="6308725">
                  <a:extLst>
                    <a:ext uri="{9D8B030D-6E8A-4147-A177-3AD203B41FA5}">
                      <a16:colId xmlns:a16="http://schemas.microsoft.com/office/drawing/2014/main" val="528603917"/>
                    </a:ext>
                  </a:extLst>
                </a:gridCol>
                <a:gridCol w="6308725">
                  <a:extLst>
                    <a:ext uri="{9D8B030D-6E8A-4147-A177-3AD203B41FA5}">
                      <a16:colId xmlns:a16="http://schemas.microsoft.com/office/drawing/2014/main" val="12178796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Metric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Score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88483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Accuracy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0.7509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98884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ROC AUC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0.8321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3536418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A7AB1C0B-8394-6723-DE0C-B43A965C7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821" y="266572"/>
            <a:ext cx="398064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(b) Support Vector Machine (SVM):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809E3DC-30BB-1E96-0B97-18EA23CB0F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280678"/>
              </p:ext>
            </p:extLst>
          </p:nvPr>
        </p:nvGraphicFramePr>
        <p:xfrm>
          <a:off x="393158" y="2642490"/>
          <a:ext cx="12617451" cy="1097280"/>
        </p:xfrm>
        <a:graphic>
          <a:graphicData uri="http://schemas.openxmlformats.org/drawingml/2006/table">
            <a:tbl>
              <a:tblPr/>
              <a:tblGrid>
                <a:gridCol w="4205817">
                  <a:extLst>
                    <a:ext uri="{9D8B030D-6E8A-4147-A177-3AD203B41FA5}">
                      <a16:colId xmlns:a16="http://schemas.microsoft.com/office/drawing/2014/main" val="2550433215"/>
                    </a:ext>
                  </a:extLst>
                </a:gridCol>
                <a:gridCol w="4205817">
                  <a:extLst>
                    <a:ext uri="{9D8B030D-6E8A-4147-A177-3AD203B41FA5}">
                      <a16:colId xmlns:a16="http://schemas.microsoft.com/office/drawing/2014/main" val="2322655130"/>
                    </a:ext>
                  </a:extLst>
                </a:gridCol>
                <a:gridCol w="4205817">
                  <a:extLst>
                    <a:ext uri="{9D8B030D-6E8A-4147-A177-3AD203B41FA5}">
                      <a16:colId xmlns:a16="http://schemas.microsoft.com/office/drawing/2014/main" val="43146529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Predicted: Real (0)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Predicted: Fake (1)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9193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Actual: Real (0)</a:t>
                      </a:r>
                      <a:endParaRPr lang="en-IN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195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70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39957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Actual: Fake (1)</a:t>
                      </a:r>
                      <a:endParaRPr lang="en-IN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70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227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3570633"/>
                  </a:ext>
                </a:extLst>
              </a:tr>
            </a:tbl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20231A83-C9C8-4A8D-8C5F-FA8A1EFA29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158" y="2642649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Confusion Matrix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12DC7CA-2DC9-FE1A-1CE0-6F0B6E8AF8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048067"/>
              </p:ext>
            </p:extLst>
          </p:nvPr>
        </p:nvGraphicFramePr>
        <p:xfrm>
          <a:off x="393158" y="5129149"/>
          <a:ext cx="12617450" cy="2194560"/>
        </p:xfrm>
        <a:graphic>
          <a:graphicData uri="http://schemas.openxmlformats.org/drawingml/2006/table">
            <a:tbl>
              <a:tblPr/>
              <a:tblGrid>
                <a:gridCol w="2523490">
                  <a:extLst>
                    <a:ext uri="{9D8B030D-6E8A-4147-A177-3AD203B41FA5}">
                      <a16:colId xmlns:a16="http://schemas.microsoft.com/office/drawing/2014/main" val="1944419215"/>
                    </a:ext>
                  </a:extLst>
                </a:gridCol>
                <a:gridCol w="2523490">
                  <a:extLst>
                    <a:ext uri="{9D8B030D-6E8A-4147-A177-3AD203B41FA5}">
                      <a16:colId xmlns:a16="http://schemas.microsoft.com/office/drawing/2014/main" val="3339424550"/>
                    </a:ext>
                  </a:extLst>
                </a:gridCol>
                <a:gridCol w="2523490">
                  <a:extLst>
                    <a:ext uri="{9D8B030D-6E8A-4147-A177-3AD203B41FA5}">
                      <a16:colId xmlns:a16="http://schemas.microsoft.com/office/drawing/2014/main" val="3867977570"/>
                    </a:ext>
                  </a:extLst>
                </a:gridCol>
                <a:gridCol w="2523490">
                  <a:extLst>
                    <a:ext uri="{9D8B030D-6E8A-4147-A177-3AD203B41FA5}">
                      <a16:colId xmlns:a16="http://schemas.microsoft.com/office/drawing/2014/main" val="3832609672"/>
                    </a:ext>
                  </a:extLst>
                </a:gridCol>
                <a:gridCol w="2523490">
                  <a:extLst>
                    <a:ext uri="{9D8B030D-6E8A-4147-A177-3AD203B41FA5}">
                      <a16:colId xmlns:a16="http://schemas.microsoft.com/office/drawing/2014/main" val="40873517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Class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Precision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Recall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F1-Score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Support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122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0 (Real)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0.74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0.74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0.74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265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38891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1 (Fake)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0.76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0.76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0.76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297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21439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Accuracy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0.75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562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27678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Macro Avg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0.75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0.75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0.75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562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09735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Weighted Avg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0.75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0.75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0.75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562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021509"/>
                  </a:ext>
                </a:extLst>
              </a:tr>
            </a:tbl>
          </a:graphicData>
        </a:graphic>
      </p:graphicFrame>
      <p:sp>
        <p:nvSpPr>
          <p:cNvPr id="7" name="Rectangle 3">
            <a:extLst>
              <a:ext uri="{FF2B5EF4-FFF2-40B4-BE49-F238E27FC236}">
                <a16:creationId xmlns:a16="http://schemas.microsoft.com/office/drawing/2014/main" id="{95C3D9D1-5692-5395-BE2A-3C9B6F11A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158" y="4284524"/>
            <a:ext cx="256993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Classification Report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244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5D29170-3D2C-5FAD-0BE7-AACD511FFB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648167"/>
              </p:ext>
            </p:extLst>
          </p:nvPr>
        </p:nvGraphicFramePr>
        <p:xfrm>
          <a:off x="437763" y="1004755"/>
          <a:ext cx="12617450" cy="1097280"/>
        </p:xfrm>
        <a:graphic>
          <a:graphicData uri="http://schemas.openxmlformats.org/drawingml/2006/table">
            <a:tbl>
              <a:tblPr/>
              <a:tblGrid>
                <a:gridCol w="6308725">
                  <a:extLst>
                    <a:ext uri="{9D8B030D-6E8A-4147-A177-3AD203B41FA5}">
                      <a16:colId xmlns:a16="http://schemas.microsoft.com/office/drawing/2014/main" val="3633980470"/>
                    </a:ext>
                  </a:extLst>
                </a:gridCol>
                <a:gridCol w="6308725">
                  <a:extLst>
                    <a:ext uri="{9D8B030D-6E8A-4147-A177-3AD203B41FA5}">
                      <a16:colId xmlns:a16="http://schemas.microsoft.com/office/drawing/2014/main" val="8715460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Metric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Score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1605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Accuracy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0.7687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9275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ROC AUC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0.8582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4690435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863ABAAE-83E1-2377-8EC2-ADCE8AAF8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099" y="356961"/>
            <a:ext cx="3829895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(c) Random Forest (Baseline):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572DB4B-375D-3CE6-22F7-A000CA27A0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492373"/>
              </p:ext>
            </p:extLst>
          </p:nvPr>
        </p:nvGraphicFramePr>
        <p:xfrm>
          <a:off x="437763" y="2749829"/>
          <a:ext cx="12617451" cy="1097280"/>
        </p:xfrm>
        <a:graphic>
          <a:graphicData uri="http://schemas.openxmlformats.org/drawingml/2006/table">
            <a:tbl>
              <a:tblPr/>
              <a:tblGrid>
                <a:gridCol w="4205817">
                  <a:extLst>
                    <a:ext uri="{9D8B030D-6E8A-4147-A177-3AD203B41FA5}">
                      <a16:colId xmlns:a16="http://schemas.microsoft.com/office/drawing/2014/main" val="2724924394"/>
                    </a:ext>
                  </a:extLst>
                </a:gridCol>
                <a:gridCol w="4205817">
                  <a:extLst>
                    <a:ext uri="{9D8B030D-6E8A-4147-A177-3AD203B41FA5}">
                      <a16:colId xmlns:a16="http://schemas.microsoft.com/office/drawing/2014/main" val="3257270202"/>
                    </a:ext>
                  </a:extLst>
                </a:gridCol>
                <a:gridCol w="4205817">
                  <a:extLst>
                    <a:ext uri="{9D8B030D-6E8A-4147-A177-3AD203B41FA5}">
                      <a16:colId xmlns:a16="http://schemas.microsoft.com/office/drawing/2014/main" val="397049808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Predicted: Real (0)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Predicted: Fake (1)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049066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Actual: Real (0)</a:t>
                      </a:r>
                      <a:endParaRPr lang="en-IN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211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54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72468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Actual: Fake (1)</a:t>
                      </a:r>
                      <a:endParaRPr lang="en-IN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76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221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5271983"/>
                  </a:ext>
                </a:extLst>
              </a:tr>
            </a:tbl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A60EFD08-07B0-03AB-F50F-7E31E1E42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763" y="2749988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Confusion Matrix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B485116-14D3-7565-4097-00CCA773A8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228957"/>
              </p:ext>
            </p:extLst>
          </p:nvPr>
        </p:nvGraphicFramePr>
        <p:xfrm>
          <a:off x="437764" y="4801394"/>
          <a:ext cx="12617450" cy="2194560"/>
        </p:xfrm>
        <a:graphic>
          <a:graphicData uri="http://schemas.openxmlformats.org/drawingml/2006/table">
            <a:tbl>
              <a:tblPr/>
              <a:tblGrid>
                <a:gridCol w="2523490">
                  <a:extLst>
                    <a:ext uri="{9D8B030D-6E8A-4147-A177-3AD203B41FA5}">
                      <a16:colId xmlns:a16="http://schemas.microsoft.com/office/drawing/2014/main" val="3347505768"/>
                    </a:ext>
                  </a:extLst>
                </a:gridCol>
                <a:gridCol w="2523490">
                  <a:extLst>
                    <a:ext uri="{9D8B030D-6E8A-4147-A177-3AD203B41FA5}">
                      <a16:colId xmlns:a16="http://schemas.microsoft.com/office/drawing/2014/main" val="3763526887"/>
                    </a:ext>
                  </a:extLst>
                </a:gridCol>
                <a:gridCol w="2523490">
                  <a:extLst>
                    <a:ext uri="{9D8B030D-6E8A-4147-A177-3AD203B41FA5}">
                      <a16:colId xmlns:a16="http://schemas.microsoft.com/office/drawing/2014/main" val="997319468"/>
                    </a:ext>
                  </a:extLst>
                </a:gridCol>
                <a:gridCol w="2523490">
                  <a:extLst>
                    <a:ext uri="{9D8B030D-6E8A-4147-A177-3AD203B41FA5}">
                      <a16:colId xmlns:a16="http://schemas.microsoft.com/office/drawing/2014/main" val="2010255564"/>
                    </a:ext>
                  </a:extLst>
                </a:gridCol>
                <a:gridCol w="2523490">
                  <a:extLst>
                    <a:ext uri="{9D8B030D-6E8A-4147-A177-3AD203B41FA5}">
                      <a16:colId xmlns:a16="http://schemas.microsoft.com/office/drawing/2014/main" val="22850874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Class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Precision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Recall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F1-Score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Support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15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0 (Real)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0.74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0.80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0.76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265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38642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1 (Fake)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0.80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0.74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0.77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297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922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Accuracy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0.77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562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56070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Macro Avg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0.77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0.77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0.77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562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0306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Weighted Avg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0.77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0.77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0.77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562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8942186"/>
                  </a:ext>
                </a:extLst>
              </a:tr>
            </a:tbl>
          </a:graphicData>
        </a:graphic>
      </p:graphicFrame>
      <p:sp>
        <p:nvSpPr>
          <p:cNvPr id="7" name="Rectangle 3">
            <a:extLst>
              <a:ext uri="{FF2B5EF4-FFF2-40B4-BE49-F238E27FC236}">
                <a16:creationId xmlns:a16="http://schemas.microsoft.com/office/drawing/2014/main" id="{91453E77-F116-14EA-6841-EE3DD3729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099" y="4350088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Classification Report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257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CD5B91D-A652-74AB-5993-48919F9D25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732707"/>
              </p:ext>
            </p:extLst>
          </p:nvPr>
        </p:nvGraphicFramePr>
        <p:xfrm>
          <a:off x="549275" y="1022918"/>
          <a:ext cx="12617450" cy="1097280"/>
        </p:xfrm>
        <a:graphic>
          <a:graphicData uri="http://schemas.openxmlformats.org/drawingml/2006/table">
            <a:tbl>
              <a:tblPr/>
              <a:tblGrid>
                <a:gridCol w="6308725">
                  <a:extLst>
                    <a:ext uri="{9D8B030D-6E8A-4147-A177-3AD203B41FA5}">
                      <a16:colId xmlns:a16="http://schemas.microsoft.com/office/drawing/2014/main" val="4046125594"/>
                    </a:ext>
                  </a:extLst>
                </a:gridCol>
                <a:gridCol w="6308725">
                  <a:extLst>
                    <a:ext uri="{9D8B030D-6E8A-4147-A177-3AD203B41FA5}">
                      <a16:colId xmlns:a16="http://schemas.microsoft.com/office/drawing/2014/main" val="8250373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Metric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Score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2644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Accuracy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0.7687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33796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ROC AUC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0.8615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383321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5476FEF0-8CD0-8B9A-C7DF-3A39CE8ED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275" y="345810"/>
            <a:ext cx="6203942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4. Optimized Random Forest Model (Final Model):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648F8BB-B792-2D5A-F94F-2546D129D4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197656"/>
              </p:ext>
            </p:extLst>
          </p:nvPr>
        </p:nvGraphicFramePr>
        <p:xfrm>
          <a:off x="444491" y="2713886"/>
          <a:ext cx="12617451" cy="1097280"/>
        </p:xfrm>
        <a:graphic>
          <a:graphicData uri="http://schemas.openxmlformats.org/drawingml/2006/table">
            <a:tbl>
              <a:tblPr/>
              <a:tblGrid>
                <a:gridCol w="4205817">
                  <a:extLst>
                    <a:ext uri="{9D8B030D-6E8A-4147-A177-3AD203B41FA5}">
                      <a16:colId xmlns:a16="http://schemas.microsoft.com/office/drawing/2014/main" val="2248974693"/>
                    </a:ext>
                  </a:extLst>
                </a:gridCol>
                <a:gridCol w="4205817">
                  <a:extLst>
                    <a:ext uri="{9D8B030D-6E8A-4147-A177-3AD203B41FA5}">
                      <a16:colId xmlns:a16="http://schemas.microsoft.com/office/drawing/2014/main" val="4225563416"/>
                    </a:ext>
                  </a:extLst>
                </a:gridCol>
                <a:gridCol w="4205817">
                  <a:extLst>
                    <a:ext uri="{9D8B030D-6E8A-4147-A177-3AD203B41FA5}">
                      <a16:colId xmlns:a16="http://schemas.microsoft.com/office/drawing/2014/main" val="532647857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Predicted: Real (0)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Predicted: Fake (1)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88136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Actual: Real (0)</a:t>
                      </a:r>
                      <a:endParaRPr lang="en-IN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210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55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6888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Actual: Fake (1)</a:t>
                      </a:r>
                      <a:endParaRPr lang="en-IN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75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222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2818157"/>
                  </a:ext>
                </a:extLst>
              </a:tr>
            </a:tbl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A5D2EC20-96B4-E33E-CB81-B3F671AB1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491" y="2714045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Confusion Matrix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3831601-17CC-6850-2B2E-369E31B67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049682"/>
              </p:ext>
            </p:extLst>
          </p:nvPr>
        </p:nvGraphicFramePr>
        <p:xfrm>
          <a:off x="337402" y="4645082"/>
          <a:ext cx="12617450" cy="2194560"/>
        </p:xfrm>
        <a:graphic>
          <a:graphicData uri="http://schemas.openxmlformats.org/drawingml/2006/table">
            <a:tbl>
              <a:tblPr/>
              <a:tblGrid>
                <a:gridCol w="2523490">
                  <a:extLst>
                    <a:ext uri="{9D8B030D-6E8A-4147-A177-3AD203B41FA5}">
                      <a16:colId xmlns:a16="http://schemas.microsoft.com/office/drawing/2014/main" val="785903617"/>
                    </a:ext>
                  </a:extLst>
                </a:gridCol>
                <a:gridCol w="2523490">
                  <a:extLst>
                    <a:ext uri="{9D8B030D-6E8A-4147-A177-3AD203B41FA5}">
                      <a16:colId xmlns:a16="http://schemas.microsoft.com/office/drawing/2014/main" val="3722404523"/>
                    </a:ext>
                  </a:extLst>
                </a:gridCol>
                <a:gridCol w="2523490">
                  <a:extLst>
                    <a:ext uri="{9D8B030D-6E8A-4147-A177-3AD203B41FA5}">
                      <a16:colId xmlns:a16="http://schemas.microsoft.com/office/drawing/2014/main" val="122393569"/>
                    </a:ext>
                  </a:extLst>
                </a:gridCol>
                <a:gridCol w="2523490">
                  <a:extLst>
                    <a:ext uri="{9D8B030D-6E8A-4147-A177-3AD203B41FA5}">
                      <a16:colId xmlns:a16="http://schemas.microsoft.com/office/drawing/2014/main" val="2925542014"/>
                    </a:ext>
                  </a:extLst>
                </a:gridCol>
                <a:gridCol w="2523490">
                  <a:extLst>
                    <a:ext uri="{9D8B030D-6E8A-4147-A177-3AD203B41FA5}">
                      <a16:colId xmlns:a16="http://schemas.microsoft.com/office/drawing/2014/main" val="32790630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Class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Precision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Recall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F1-Score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Support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7527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0 (Real)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0.74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0.79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0.76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265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50529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1 (Fake)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0.80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0.75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0.77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297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5022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Accuracy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0.77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562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7387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Macro Avg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0.77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0.77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0.77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562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5958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Weighted Avg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0.77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0.77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0.77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562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694709"/>
                  </a:ext>
                </a:extLst>
              </a:tr>
            </a:tbl>
          </a:graphicData>
        </a:graphic>
      </p:graphicFrame>
      <p:sp>
        <p:nvSpPr>
          <p:cNvPr id="7" name="Rectangle 3">
            <a:extLst>
              <a:ext uri="{FF2B5EF4-FFF2-40B4-BE49-F238E27FC236}">
                <a16:creationId xmlns:a16="http://schemas.microsoft.com/office/drawing/2014/main" id="{950D0209-D14A-9BED-F422-768378CCB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402" y="4176254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Classification Report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293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42E7A91-A655-95BE-2F92-CFBF287719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671624"/>
              </p:ext>
            </p:extLst>
          </p:nvPr>
        </p:nvGraphicFramePr>
        <p:xfrm>
          <a:off x="839208" y="974295"/>
          <a:ext cx="12617448" cy="2926080"/>
        </p:xfrm>
        <a:graphic>
          <a:graphicData uri="http://schemas.openxmlformats.org/drawingml/2006/table">
            <a:tbl>
              <a:tblPr/>
              <a:tblGrid>
                <a:gridCol w="3154362">
                  <a:extLst>
                    <a:ext uri="{9D8B030D-6E8A-4147-A177-3AD203B41FA5}">
                      <a16:colId xmlns:a16="http://schemas.microsoft.com/office/drawing/2014/main" val="356805762"/>
                    </a:ext>
                  </a:extLst>
                </a:gridCol>
                <a:gridCol w="3154362">
                  <a:extLst>
                    <a:ext uri="{9D8B030D-6E8A-4147-A177-3AD203B41FA5}">
                      <a16:colId xmlns:a16="http://schemas.microsoft.com/office/drawing/2014/main" val="3259755134"/>
                    </a:ext>
                  </a:extLst>
                </a:gridCol>
                <a:gridCol w="3154362">
                  <a:extLst>
                    <a:ext uri="{9D8B030D-6E8A-4147-A177-3AD203B41FA5}">
                      <a16:colId xmlns:a16="http://schemas.microsoft.com/office/drawing/2014/main" val="4150056285"/>
                    </a:ext>
                  </a:extLst>
                </a:gridCol>
                <a:gridCol w="3154362">
                  <a:extLst>
                    <a:ext uri="{9D8B030D-6E8A-4147-A177-3AD203B41FA5}">
                      <a16:colId xmlns:a16="http://schemas.microsoft.com/office/drawing/2014/main" val="367653873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dirty="0"/>
                        <a:t>Model</a:t>
                      </a:r>
                      <a:endParaRPr lang="en-IN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Accuracy</a:t>
                      </a:r>
                      <a:endParaRPr lang="en-IN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ROC AUC</a:t>
                      </a:r>
                      <a:endParaRPr lang="en-IN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Observation</a:t>
                      </a:r>
                      <a:endParaRPr lang="en-IN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021297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Logistic Regression</a:t>
                      </a:r>
                      <a:endParaRPr lang="en-IN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0.6904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0.7726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Baseline linear model; decent discrimination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15033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SVM</a:t>
                      </a:r>
                      <a:endParaRPr lang="en-IN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0.7509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0.8321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Better boundary separation than Logistic Regression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663487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Random Forest (Baseline)</a:t>
                      </a:r>
                      <a:endParaRPr lang="en-IN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0.7687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0.8582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Strong generalization performance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755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Random Forest (Tuned)</a:t>
                      </a:r>
                      <a:endParaRPr lang="en-IN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0.7687</a:t>
                      </a:r>
                      <a:endParaRPr lang="en-IN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0.8615</a:t>
                      </a:r>
                      <a:endParaRPr lang="en-IN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Slight AUC improvement after tuning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491590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0173100B-B70A-C5FE-4148-1A8F0E164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208" y="389136"/>
            <a:ext cx="4015843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5. Model Comparison Summary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B5BF93-09AC-0486-59B9-937962EDB946}"/>
              </a:ext>
            </a:extLst>
          </p:cNvPr>
          <p:cNvSpPr txBox="1"/>
          <p:nvPr/>
        </p:nvSpPr>
        <p:spPr>
          <a:xfrm>
            <a:off x="657921" y="4227193"/>
            <a:ext cx="13559883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sz="2000" b="1" dirty="0"/>
          </a:p>
          <a:p>
            <a:pPr>
              <a:buNone/>
            </a:pPr>
            <a:endParaRPr lang="en-US" sz="2000" b="1" dirty="0"/>
          </a:p>
          <a:p>
            <a:pPr>
              <a:buNone/>
            </a:pPr>
            <a:r>
              <a:rPr lang="en-US" sz="2000" b="1" dirty="0"/>
              <a:t>6. Conclusion</a:t>
            </a:r>
          </a:p>
          <a:p>
            <a:pPr>
              <a:buNone/>
            </a:pPr>
            <a:endParaRPr lang="en-US" sz="2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Random Forest classifier</a:t>
            </a:r>
            <a:r>
              <a:rPr lang="en-US" dirty="0"/>
              <a:t> demonstrated the </a:t>
            </a:r>
            <a:r>
              <a:rPr lang="en-US" b="1" dirty="0"/>
              <a:t>best overall performance</a:t>
            </a:r>
            <a:r>
              <a:rPr lang="en-US" dirty="0"/>
              <a:t>, achieving </a:t>
            </a:r>
            <a:r>
              <a:rPr lang="en-US" b="1" dirty="0"/>
              <a:t>77% accuracy</a:t>
            </a:r>
            <a:r>
              <a:rPr lang="en-US" dirty="0"/>
              <a:t> and </a:t>
            </a:r>
            <a:r>
              <a:rPr lang="en-US" b="1" dirty="0"/>
              <a:t>ROC AUC of 0.8615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model achieved a </a:t>
            </a:r>
            <a:r>
              <a:rPr lang="en-US" b="1" dirty="0"/>
              <a:t>good balance between precision and recall</a:t>
            </a:r>
            <a:r>
              <a:rPr lang="en-US" dirty="0"/>
              <a:t> for both real and fake classes.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Hyperparameter tuning improved the ROC AUC slightly, confirming that the model was already near optimal.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trained model and feature scaler were successfully saved for future inference.</a:t>
            </a:r>
          </a:p>
        </p:txBody>
      </p:sp>
    </p:spTree>
    <p:extLst>
      <p:ext uri="{BB962C8B-B14F-4D97-AF65-F5344CB8AC3E}">
        <p14:creationId xmlns:p14="http://schemas.microsoft.com/office/powerpoint/2010/main" val="3265649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5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2806" y="426482"/>
            <a:ext cx="8058388" cy="969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Implementation &amp; Demonstration: The Prediction Workflow</a:t>
            </a:r>
            <a:endParaRPr lang="en-US" sz="3050" dirty="0"/>
          </a:p>
        </p:txBody>
      </p:sp>
      <p:sp>
        <p:nvSpPr>
          <p:cNvPr id="4" name="Text 1"/>
          <p:cNvSpPr/>
          <p:nvPr/>
        </p:nvSpPr>
        <p:spPr>
          <a:xfrm>
            <a:off x="542806" y="1628537"/>
            <a:ext cx="8058388" cy="496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section demonstrates the full pipeline, from input image to final prediction, showcasing the intermediate DIP steps.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542806" y="2299216"/>
            <a:ext cx="155019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01</a:t>
            </a:r>
            <a:endParaRPr lang="en-US" sz="1200" dirty="0"/>
          </a:p>
        </p:txBody>
      </p:sp>
      <p:sp>
        <p:nvSpPr>
          <p:cNvPr id="6" name="Shape 3"/>
          <p:cNvSpPr/>
          <p:nvPr/>
        </p:nvSpPr>
        <p:spPr>
          <a:xfrm>
            <a:off x="542806" y="2539841"/>
            <a:ext cx="8058388" cy="2286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7" name="Text 4"/>
          <p:cNvSpPr/>
          <p:nvPr/>
        </p:nvSpPr>
        <p:spPr>
          <a:xfrm>
            <a:off x="542806" y="2663071"/>
            <a:ext cx="1968937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Load Model &amp; Scaler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542806" y="2998351"/>
            <a:ext cx="8058388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saved </a:t>
            </a:r>
            <a:r>
              <a:rPr lang="en-US" sz="1200" dirty="0">
                <a:solidFill>
                  <a:srgbClr val="746558"/>
                </a:solidFill>
                <a:highlight>
                  <a:srgbClr val="ECE9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rf_currency_detector.pkl</a:t>
            </a: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(Best RF model) and </a:t>
            </a:r>
            <a:r>
              <a:rPr lang="en-US" sz="1200" dirty="0">
                <a:solidFill>
                  <a:srgbClr val="746558"/>
                </a:solidFill>
                <a:highlight>
                  <a:srgbClr val="ECE9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scaler_currency.pkl</a:t>
            </a: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are loaded.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542806" y="3533061"/>
            <a:ext cx="155019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02</a:t>
            </a:r>
            <a:endParaRPr lang="en-US" sz="1200" dirty="0"/>
          </a:p>
        </p:txBody>
      </p:sp>
      <p:sp>
        <p:nvSpPr>
          <p:cNvPr id="10" name="Shape 7"/>
          <p:cNvSpPr/>
          <p:nvPr/>
        </p:nvSpPr>
        <p:spPr>
          <a:xfrm>
            <a:off x="542806" y="3773686"/>
            <a:ext cx="8058388" cy="2286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11" name="Text 8"/>
          <p:cNvSpPr/>
          <p:nvPr/>
        </p:nvSpPr>
        <p:spPr>
          <a:xfrm>
            <a:off x="542806" y="3896916"/>
            <a:ext cx="1938695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Extract Features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542806" y="4232196"/>
            <a:ext cx="8058388" cy="511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</a:t>
            </a:r>
            <a:r>
              <a:rPr lang="en-US" sz="1200" dirty="0">
                <a:solidFill>
                  <a:srgbClr val="746558"/>
                </a:solidFill>
                <a:highlight>
                  <a:srgbClr val="ECE9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extract_features()</a:t>
            </a: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function processes the new image to calculate LBP, Edges, Histogram, etc., matching the training process.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542806" y="5015032"/>
            <a:ext cx="155019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03</a:t>
            </a:r>
            <a:endParaRPr lang="en-US" sz="1200" dirty="0"/>
          </a:p>
        </p:txBody>
      </p:sp>
      <p:sp>
        <p:nvSpPr>
          <p:cNvPr id="14" name="Shape 11"/>
          <p:cNvSpPr/>
          <p:nvPr/>
        </p:nvSpPr>
        <p:spPr>
          <a:xfrm>
            <a:off x="542806" y="5255657"/>
            <a:ext cx="8058388" cy="2286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15" name="Text 12"/>
          <p:cNvSpPr/>
          <p:nvPr/>
        </p:nvSpPr>
        <p:spPr>
          <a:xfrm>
            <a:off x="542806" y="5378887"/>
            <a:ext cx="1938695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Scale and Predict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542806" y="5714167"/>
            <a:ext cx="8058388" cy="496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feature vector is scaled using the loaded scaler, ensuring prediction operates on normalized data, followed by model prediction and probability calculation.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542806" y="6481763"/>
            <a:ext cx="155019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04</a:t>
            </a:r>
            <a:endParaRPr lang="en-US" sz="1200" dirty="0"/>
          </a:p>
        </p:txBody>
      </p:sp>
      <p:sp>
        <p:nvSpPr>
          <p:cNvPr id="18" name="Shape 15"/>
          <p:cNvSpPr/>
          <p:nvPr/>
        </p:nvSpPr>
        <p:spPr>
          <a:xfrm>
            <a:off x="542806" y="6722388"/>
            <a:ext cx="8058388" cy="2286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19" name="Text 16"/>
          <p:cNvSpPr/>
          <p:nvPr/>
        </p:nvSpPr>
        <p:spPr>
          <a:xfrm>
            <a:off x="542806" y="6845618"/>
            <a:ext cx="1938695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Result Visualization</a:t>
            </a:r>
            <a:endParaRPr lang="en-US" sz="1500" dirty="0"/>
          </a:p>
        </p:txBody>
      </p:sp>
      <p:sp>
        <p:nvSpPr>
          <p:cNvPr id="20" name="Text 17"/>
          <p:cNvSpPr/>
          <p:nvPr/>
        </p:nvSpPr>
        <p:spPr>
          <a:xfrm>
            <a:off x="542806" y="7180898"/>
            <a:ext cx="8058388" cy="511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</a:t>
            </a:r>
            <a:r>
              <a:rPr lang="en-US" sz="1200" dirty="0">
                <a:solidFill>
                  <a:srgbClr val="746558"/>
                </a:solidFill>
                <a:highlight>
                  <a:srgbClr val="ECE9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visualize_image_processing()</a:t>
            </a: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function displays the original image, key DIP stages (e.g., LBP texture map), and the final "Real/Fake" prediction confidence.</a:t>
            </a:r>
            <a:endParaRPr lang="en-US" sz="12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6B9D2F3D-FCC5-0AF8-19D8-CD336F71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51" y="508000"/>
            <a:ext cx="4882330" cy="226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63E0F281-213E-7EE7-0F3A-DF276EA87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627" y="4114800"/>
            <a:ext cx="4833573" cy="233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5">
            <a:extLst>
              <a:ext uri="{FF2B5EF4-FFF2-40B4-BE49-F238E27FC236}">
                <a16:creationId xmlns:a16="http://schemas.microsoft.com/office/drawing/2014/main" id="{F231AC84-7174-F621-3D5D-0C16FD327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51586"/>
            <a:ext cx="25314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3381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3381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3381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3381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3381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3381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3381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3381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3381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338138" algn="l"/>
              </a:tabLs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Input and output of images: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338138" algn="l"/>
              </a:tabLs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Input Image: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338138" algn="l"/>
              </a:tabLst>
            </a:pP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38138" algn="l"/>
              </a:tabLs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DE20D2CB-2470-ACA7-00A9-B1E400C683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34368"/>
            <a:ext cx="2074607" cy="3877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3381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3381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3381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3381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3381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3381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3381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3381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3381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338138" algn="l"/>
              </a:tabLst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338138" algn="l"/>
              </a:tabLst>
            </a:pPr>
            <a:endParaRPr lang="en-US" altLang="en-US" sz="10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338138" algn="l"/>
              </a:tabLst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338138" algn="l"/>
              </a:tabLst>
            </a:pPr>
            <a:endParaRPr lang="en-US" altLang="en-US" sz="16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338138" algn="l"/>
              </a:tabLst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338138" algn="l"/>
              </a:tabLst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338138" algn="l"/>
              </a:tabLst>
            </a:pPr>
            <a:endParaRPr lang="en-US" altLang="en-US" sz="16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338138" algn="l"/>
              </a:tabLst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338138" algn="l"/>
              </a:tabLst>
            </a:pPr>
            <a:endParaRPr lang="en-US" altLang="en-US" sz="16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338138" algn="l"/>
              </a:tabLst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338138" algn="l"/>
              </a:tabLs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Output images: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338138" algn="l"/>
              </a:tabLs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Histogram  equalized: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38138" algn="l"/>
              </a:tabLs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38138" algn="l"/>
              </a:tabLst>
            </a:pPr>
            <a:endParaRPr lang="en-US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38138" algn="l"/>
              </a:tabLs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38138" algn="l"/>
              </a:tabLs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AC91FCDD-9612-9E15-C417-E3E7A2E0E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967193"/>
            <a:ext cx="229550" cy="283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0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0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0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0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0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0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0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0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0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: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013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C0ED92-DA9E-B718-E933-739483741FB9}"/>
              </a:ext>
            </a:extLst>
          </p:cNvPr>
          <p:cNvSpPr txBox="1"/>
          <p:nvPr/>
        </p:nvSpPr>
        <p:spPr>
          <a:xfrm>
            <a:off x="133815" y="200722"/>
            <a:ext cx="10838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Edge map:</a:t>
            </a:r>
            <a:endParaRPr lang="en-IN" dirty="0"/>
          </a:p>
        </p:txBody>
      </p:sp>
      <p:pic>
        <p:nvPicPr>
          <p:cNvPr id="4" name="Picture 2" descr="A close-up of a currency&#10;&#10;AI-generated content may be incorrect.">
            <a:extLst>
              <a:ext uri="{FF2B5EF4-FFF2-40B4-BE49-F238E27FC236}">
                <a16:creationId xmlns:a16="http://schemas.microsoft.com/office/drawing/2014/main" id="{8C048B0E-5998-E60B-82A5-7259927FE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820" y="570055"/>
            <a:ext cx="6456556" cy="222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E25B00-D271-F1EA-DEC0-4DE5F1C807C2}"/>
              </a:ext>
            </a:extLst>
          </p:cNvPr>
          <p:cNvSpPr txBox="1"/>
          <p:nvPr/>
        </p:nvSpPr>
        <p:spPr>
          <a:xfrm>
            <a:off x="133815" y="2921620"/>
            <a:ext cx="10838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Local binary system: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7" name="Picture 1" descr="A grey rectangular pattern with text&#10;&#10;AI-generated content may be incorrect.">
            <a:extLst>
              <a:ext uri="{FF2B5EF4-FFF2-40B4-BE49-F238E27FC236}">
                <a16:creationId xmlns:a16="http://schemas.microsoft.com/office/drawing/2014/main" id="{64F89F93-BAF6-D40D-1F65-F5D037B49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52" y="3290952"/>
            <a:ext cx="5419491" cy="247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688357-795F-F8AE-2DF9-C272E5C96CE9}"/>
              </a:ext>
            </a:extLst>
          </p:cNvPr>
          <p:cNvSpPr txBox="1"/>
          <p:nvPr/>
        </p:nvSpPr>
        <p:spPr>
          <a:xfrm>
            <a:off x="334536" y="6267206"/>
            <a:ext cx="73152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Final output: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Prediction: Fake (64.00% confidence)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71621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4578444-8EBE-ABFA-E1D3-360B7D9B099E}"/>
              </a:ext>
            </a:extLst>
          </p:cNvPr>
          <p:cNvSpPr txBox="1"/>
          <p:nvPr/>
        </p:nvSpPr>
        <p:spPr>
          <a:xfrm>
            <a:off x="925550" y="953418"/>
            <a:ext cx="13191893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400" dirty="0" err="1"/>
              <a:t>Explaination</a:t>
            </a:r>
            <a:r>
              <a:rPr lang="en-US" sz="4400" dirty="0"/>
              <a:t> of confidence using a example: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sz="2400" dirty="0"/>
              <a:t>if output says </a:t>
            </a:r>
            <a:r>
              <a:rPr lang="en-US" sz="2400" b="1" dirty="0"/>
              <a:t>Real (18.50% confidence)</a:t>
            </a:r>
            <a:r>
              <a:rPr lang="en-US" sz="2400" dirty="0"/>
              <a:t>, it means: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Courier New" panose="02070309020205020404" pitchFamily="49" charset="0"/>
              </a:rPr>
              <a:t>P(Real) = 0.185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Courier New" panose="02070309020205020404" pitchFamily="49" charset="0"/>
              </a:rPr>
              <a:t>P(Fake) = 1 - 0.185 = 0.815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But because of how the model’s label mapping works (where </a:t>
            </a:r>
            <a:r>
              <a:rPr lang="en-US" sz="2400" dirty="0">
                <a:latin typeface="Courier New" panose="02070309020205020404" pitchFamily="49" charset="0"/>
              </a:rPr>
              <a:t>0 = Real</a:t>
            </a:r>
            <a:r>
              <a:rPr lang="en-US" sz="2400" dirty="0"/>
              <a:t> and </a:t>
            </a:r>
            <a:r>
              <a:rPr lang="en-US" sz="2400" dirty="0">
                <a:latin typeface="Courier New" panose="02070309020205020404" pitchFamily="49" charset="0"/>
              </a:rPr>
              <a:t>1 = Fake</a:t>
            </a:r>
            <a:r>
              <a:rPr lang="en-US" sz="2400" dirty="0"/>
              <a:t>), the displayed confidence corresponds to the “Fake” class.</a:t>
            </a:r>
          </a:p>
          <a:p>
            <a:pPr>
              <a:buNone/>
            </a:pPr>
            <a:r>
              <a:rPr lang="en-US" sz="2400" dirty="0"/>
              <a:t>So, your image was </a:t>
            </a:r>
            <a:r>
              <a:rPr lang="en-US" sz="2400" b="1" dirty="0"/>
              <a:t>classified as Real</a:t>
            </a:r>
            <a:r>
              <a:rPr lang="en-US" sz="2400" dirty="0"/>
              <a:t>, but the </a:t>
            </a:r>
            <a:r>
              <a:rPr lang="en-US" sz="2400" b="1" dirty="0"/>
              <a:t>probability of being Fake</a:t>
            </a:r>
            <a:r>
              <a:rPr lang="en-US" sz="2400" dirty="0"/>
              <a:t> was only 18.5%.</a:t>
            </a:r>
            <a:br>
              <a:rPr lang="en-US" sz="2400" dirty="0"/>
            </a:br>
            <a:r>
              <a:rPr lang="en-US" sz="2400" dirty="0"/>
              <a:t>Hence, the model is </a:t>
            </a:r>
            <a:r>
              <a:rPr lang="en-US" sz="2400" b="1" dirty="0"/>
              <a:t>quite confident it’s Real</a:t>
            </a:r>
            <a:r>
              <a:rPr lang="en-US" sz="2400" dirty="0"/>
              <a:t> (since Fake probability is low).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D2A81E-4A3B-F129-F731-AFA97DC97FD7}"/>
              </a:ext>
            </a:extLst>
          </p:cNvPr>
          <p:cNvSpPr txBox="1"/>
          <p:nvPr/>
        </p:nvSpPr>
        <p:spPr>
          <a:xfrm>
            <a:off x="925550" y="5025395"/>
            <a:ext cx="1359333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400" dirty="0"/>
              <a:t>If output says </a:t>
            </a:r>
            <a:r>
              <a:rPr lang="en-IN" sz="2400" b="1" dirty="0"/>
              <a:t>Fake (64.00% confidence)</a:t>
            </a:r>
            <a:r>
              <a:rPr lang="en-IN" sz="2400" dirty="0"/>
              <a:t>, it means:</a:t>
            </a:r>
          </a:p>
          <a:p>
            <a:pPr>
              <a:buNone/>
            </a:pPr>
            <a:r>
              <a:rPr lang="en-IN" sz="2400" i="1" dirty="0">
                <a:latin typeface="Cambria Math" panose="02040503050406030204" pitchFamily="18" charset="0"/>
              </a:rPr>
              <a:t>P(Fake) =0.64</a:t>
            </a:r>
          </a:p>
          <a:p>
            <a:pPr>
              <a:buNone/>
            </a:pPr>
            <a:r>
              <a:rPr lang="en-IN" sz="2400" i="1" dirty="0">
                <a:latin typeface="Cambria Math" panose="02040503050406030204" pitchFamily="18" charset="0"/>
              </a:rPr>
              <a:t>P(Real)=1-0.64=0.36</a:t>
            </a:r>
            <a:endParaRPr lang="en-IN" sz="2400" dirty="0"/>
          </a:p>
          <a:p>
            <a:pPr>
              <a:buNone/>
            </a:pPr>
            <a:r>
              <a:rPr lang="en-IN" sz="2400" dirty="0"/>
              <a:t>Because of how the model’s label mapping works( </a:t>
            </a:r>
            <a:r>
              <a:rPr lang="en-IN" sz="2400" b="1" dirty="0"/>
              <a:t>0 = Real</a:t>
            </a:r>
            <a:r>
              <a:rPr lang="en-IN" sz="2400" dirty="0"/>
              <a:t>, </a:t>
            </a:r>
            <a:r>
              <a:rPr lang="en-IN" sz="2400" b="1" dirty="0"/>
              <a:t>1 = Fake</a:t>
            </a:r>
            <a:r>
              <a:rPr lang="en-IN" sz="2400" dirty="0"/>
              <a:t> ), the displayed confidence corresponds to the </a:t>
            </a:r>
            <a:r>
              <a:rPr lang="en-IN" sz="2400" b="1" dirty="0"/>
              <a:t>Fake (Class 1)</a:t>
            </a:r>
            <a:r>
              <a:rPr lang="en-IN" sz="2400" dirty="0"/>
              <a:t> probability.</a:t>
            </a:r>
          </a:p>
          <a:p>
            <a:pPr>
              <a:buNone/>
            </a:pPr>
            <a:r>
              <a:rPr lang="en-IN" sz="2400" dirty="0"/>
              <a:t>So, your image was classified as </a:t>
            </a:r>
            <a:r>
              <a:rPr lang="en-IN" sz="2400" b="1" dirty="0"/>
              <a:t>Fake</a:t>
            </a:r>
            <a:r>
              <a:rPr lang="en-IN" sz="2400" dirty="0"/>
              <a:t>, and the probability of being Fake is </a:t>
            </a:r>
            <a:r>
              <a:rPr lang="en-IN" sz="2400" b="1" dirty="0"/>
              <a:t>64%</a:t>
            </a:r>
            <a:r>
              <a:rPr lang="en-IN" sz="2400" dirty="0"/>
              <a:t>.</a:t>
            </a:r>
            <a:br>
              <a:rPr lang="en-IN" sz="2400" dirty="0"/>
            </a:br>
            <a:r>
              <a:rPr lang="en-IN" sz="2400" dirty="0"/>
              <a:t>Hence, the model is </a:t>
            </a:r>
            <a:r>
              <a:rPr lang="en-IN" sz="2400" b="1" dirty="0"/>
              <a:t>64% confident that the note is counterfeit</a:t>
            </a:r>
            <a:r>
              <a:rPr lang="en-IN" sz="2400" dirty="0"/>
              <a:t>, and </a:t>
            </a:r>
            <a:r>
              <a:rPr lang="en-IN" sz="2400" b="1" dirty="0"/>
              <a:t>only 36% confident it’s real</a:t>
            </a:r>
            <a:r>
              <a:rPr lang="en-IN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4225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1752" y="691753"/>
            <a:ext cx="8526304" cy="608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Key Takeaways &amp; Future Directions</a:t>
            </a:r>
            <a:endParaRPr lang="en-US" sz="3800" dirty="0"/>
          </a:p>
        </p:txBody>
      </p:sp>
      <p:sp>
        <p:nvSpPr>
          <p:cNvPr id="3" name="Shape 1"/>
          <p:cNvSpPr/>
          <p:nvPr/>
        </p:nvSpPr>
        <p:spPr>
          <a:xfrm>
            <a:off x="681752" y="1811655"/>
            <a:ext cx="6395918" cy="2351842"/>
          </a:xfrm>
          <a:prstGeom prst="roundRect">
            <a:avLst>
              <a:gd name="adj" fmla="val 1242"/>
            </a:avLst>
          </a:prstGeom>
          <a:solidFill>
            <a:srgbClr val="EEE8DD"/>
          </a:solidFill>
          <a:ln/>
        </p:spPr>
      </p:sp>
      <p:sp>
        <p:nvSpPr>
          <p:cNvPr id="4" name="Shape 2"/>
          <p:cNvSpPr/>
          <p:nvPr/>
        </p:nvSpPr>
        <p:spPr>
          <a:xfrm>
            <a:off x="876538" y="2006441"/>
            <a:ext cx="584359" cy="584359"/>
          </a:xfrm>
          <a:prstGeom prst="roundRect">
            <a:avLst>
              <a:gd name="adj" fmla="val 15646350"/>
            </a:avLst>
          </a:prstGeom>
          <a:solidFill>
            <a:srgbClr val="D3C5B6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272" y="2134314"/>
            <a:ext cx="262890" cy="32861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76538" y="2785586"/>
            <a:ext cx="3847624" cy="365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Success in DIP Application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876538" y="3345537"/>
            <a:ext cx="6006346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combination of LBP texture and Canny edge features provides sufficient differentiation for high-accuracy classification.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81752" y="4358283"/>
            <a:ext cx="6395918" cy="2351842"/>
          </a:xfrm>
          <a:prstGeom prst="roundRect">
            <a:avLst>
              <a:gd name="adj" fmla="val 1242"/>
            </a:avLst>
          </a:prstGeom>
          <a:solidFill>
            <a:srgbClr val="EEE8DD"/>
          </a:solidFill>
          <a:ln/>
        </p:spPr>
      </p:sp>
      <p:sp>
        <p:nvSpPr>
          <p:cNvPr id="9" name="Shape 6"/>
          <p:cNvSpPr/>
          <p:nvPr/>
        </p:nvSpPr>
        <p:spPr>
          <a:xfrm>
            <a:off x="876538" y="4553069"/>
            <a:ext cx="584359" cy="584359"/>
          </a:xfrm>
          <a:prstGeom prst="roundRect">
            <a:avLst>
              <a:gd name="adj" fmla="val 15646350"/>
            </a:avLst>
          </a:prstGeom>
          <a:solidFill>
            <a:srgbClr val="D3C5B6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272" y="4680942"/>
            <a:ext cx="262890" cy="32861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76538" y="5332214"/>
            <a:ext cx="3222427" cy="365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Superior Performance</a:t>
            </a:r>
            <a:endParaRPr lang="en-US" sz="2300" dirty="0"/>
          </a:p>
        </p:txBody>
      </p:sp>
      <p:sp>
        <p:nvSpPr>
          <p:cNvPr id="12" name="Text 8"/>
          <p:cNvSpPr/>
          <p:nvPr/>
        </p:nvSpPr>
        <p:spPr>
          <a:xfrm>
            <a:off x="876538" y="5892165"/>
            <a:ext cx="6006346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optimized Random Forest classifier demonstrated high accuracy and robustness on the unseen test data.</a:t>
            </a:r>
            <a:endParaRPr lang="en-US" sz="1500" dirty="0"/>
          </a:p>
        </p:txBody>
      </p:sp>
      <p:sp>
        <p:nvSpPr>
          <p:cNvPr id="13" name="Shape 9"/>
          <p:cNvSpPr/>
          <p:nvPr/>
        </p:nvSpPr>
        <p:spPr>
          <a:xfrm>
            <a:off x="7560350" y="2103834"/>
            <a:ext cx="6395918" cy="1826895"/>
          </a:xfrm>
          <a:prstGeom prst="roundRect">
            <a:avLst>
              <a:gd name="adj" fmla="val 6006"/>
            </a:avLst>
          </a:prstGeom>
          <a:solidFill>
            <a:srgbClr val="F9F6F0"/>
          </a:solidFill>
          <a:ln/>
        </p:spPr>
      </p:sp>
      <p:sp>
        <p:nvSpPr>
          <p:cNvPr id="14" name="Shape 10"/>
          <p:cNvSpPr/>
          <p:nvPr/>
        </p:nvSpPr>
        <p:spPr>
          <a:xfrm>
            <a:off x="7560350" y="2080974"/>
            <a:ext cx="6395918" cy="91440"/>
          </a:xfrm>
          <a:prstGeom prst="roundRect">
            <a:avLst>
              <a:gd name="adj" fmla="val 31954"/>
            </a:avLst>
          </a:prstGeom>
          <a:solidFill>
            <a:srgbClr val="D3C5B6"/>
          </a:solidFill>
          <a:ln/>
        </p:spPr>
      </p:sp>
      <p:sp>
        <p:nvSpPr>
          <p:cNvPr id="15" name="Shape 11"/>
          <p:cNvSpPr/>
          <p:nvPr/>
        </p:nvSpPr>
        <p:spPr>
          <a:xfrm>
            <a:off x="10466070" y="1811655"/>
            <a:ext cx="584359" cy="584359"/>
          </a:xfrm>
          <a:prstGeom prst="roundRect">
            <a:avLst>
              <a:gd name="adj" fmla="val 156479"/>
            </a:avLst>
          </a:prstGeom>
          <a:solidFill>
            <a:srgbClr val="D3C5B6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1330" y="1957745"/>
            <a:ext cx="233720" cy="292179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7777996" y="2590800"/>
            <a:ext cx="2434828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Unique Features</a:t>
            </a:r>
            <a:endParaRPr lang="en-US" sz="1900" dirty="0"/>
          </a:p>
        </p:txBody>
      </p:sp>
      <p:sp>
        <p:nvSpPr>
          <p:cNvPr id="18" name="Text 13"/>
          <p:cNvSpPr/>
          <p:nvPr/>
        </p:nvSpPr>
        <p:spPr>
          <a:xfrm>
            <a:off x="7777996" y="3089910"/>
            <a:ext cx="5960626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Integration of advanced texture metrics (LBP) over simple color/shape features enhances security and originality.</a:t>
            </a:r>
            <a:endParaRPr lang="en-US" sz="1500" dirty="0"/>
          </a:p>
        </p:txBody>
      </p:sp>
      <p:sp>
        <p:nvSpPr>
          <p:cNvPr id="19" name="Shape 14"/>
          <p:cNvSpPr/>
          <p:nvPr/>
        </p:nvSpPr>
        <p:spPr>
          <a:xfrm>
            <a:off x="7560350" y="4417695"/>
            <a:ext cx="6395918" cy="2138482"/>
          </a:xfrm>
          <a:prstGeom prst="roundRect">
            <a:avLst>
              <a:gd name="adj" fmla="val 5131"/>
            </a:avLst>
          </a:prstGeom>
          <a:solidFill>
            <a:srgbClr val="F9F6F0"/>
          </a:solidFill>
          <a:ln/>
        </p:spPr>
      </p:sp>
      <p:sp>
        <p:nvSpPr>
          <p:cNvPr id="20" name="Shape 15"/>
          <p:cNvSpPr/>
          <p:nvPr/>
        </p:nvSpPr>
        <p:spPr>
          <a:xfrm>
            <a:off x="7560350" y="4394835"/>
            <a:ext cx="6395918" cy="91440"/>
          </a:xfrm>
          <a:prstGeom prst="roundRect">
            <a:avLst>
              <a:gd name="adj" fmla="val 31954"/>
            </a:avLst>
          </a:prstGeom>
          <a:solidFill>
            <a:srgbClr val="D3C5B6"/>
          </a:solidFill>
          <a:ln/>
        </p:spPr>
      </p:sp>
      <p:sp>
        <p:nvSpPr>
          <p:cNvPr id="21" name="Shape 16"/>
          <p:cNvSpPr/>
          <p:nvPr/>
        </p:nvSpPr>
        <p:spPr>
          <a:xfrm>
            <a:off x="10466070" y="4125516"/>
            <a:ext cx="584359" cy="584359"/>
          </a:xfrm>
          <a:prstGeom prst="roundRect">
            <a:avLst>
              <a:gd name="adj" fmla="val 156479"/>
            </a:avLst>
          </a:prstGeom>
          <a:solidFill>
            <a:srgbClr val="D3C5B6"/>
          </a:solidFill>
          <a:ln/>
        </p:spPr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1330" y="4271605"/>
            <a:ext cx="233720" cy="292179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7777996" y="4904661"/>
            <a:ext cx="2434828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Scalability</a:t>
            </a:r>
            <a:endParaRPr lang="en-US" sz="1900" dirty="0"/>
          </a:p>
        </p:txBody>
      </p:sp>
      <p:sp>
        <p:nvSpPr>
          <p:cNvPr id="24" name="Text 18"/>
          <p:cNvSpPr/>
          <p:nvPr/>
        </p:nvSpPr>
        <p:spPr>
          <a:xfrm>
            <a:off x="7777996" y="5403771"/>
            <a:ext cx="5960626" cy="934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lightweight feature set allows for fast prediction times, making the system viable for real-time deployment in ATMs or counting machines.</a:t>
            </a:r>
            <a:endParaRPr lang="en-US" sz="1500" dirty="0"/>
          </a:p>
        </p:txBody>
      </p:sp>
      <p:sp>
        <p:nvSpPr>
          <p:cNvPr id="25" name="Text 19"/>
          <p:cNvSpPr/>
          <p:nvPr/>
        </p:nvSpPr>
        <p:spPr>
          <a:xfrm>
            <a:off x="681752" y="7148274"/>
            <a:ext cx="13266896" cy="389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Thank you. We are now open for questions regarding the project implementation and analysis.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0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555" y="495419"/>
            <a:ext cx="2313503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Presentation Agenda</a:t>
            </a: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630555" y="1047155"/>
            <a:ext cx="7882890" cy="1554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8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Project Overview &amp; Core Components</a:t>
            </a:r>
            <a:endParaRPr lang="en-US" sz="4850" dirty="0"/>
          </a:p>
        </p:txBody>
      </p:sp>
      <p:sp>
        <p:nvSpPr>
          <p:cNvPr id="5" name="Shape 2"/>
          <p:cNvSpPr/>
          <p:nvPr/>
        </p:nvSpPr>
        <p:spPr>
          <a:xfrm>
            <a:off x="630555" y="2871311"/>
            <a:ext cx="720685" cy="1080968"/>
          </a:xfrm>
          <a:prstGeom prst="roundRect">
            <a:avLst>
              <a:gd name="adj" fmla="val 360016"/>
            </a:avLst>
          </a:prstGeom>
          <a:solidFill>
            <a:srgbClr val="EEE8DD"/>
          </a:solidFill>
          <a:ln/>
        </p:spPr>
      </p:sp>
      <p:sp>
        <p:nvSpPr>
          <p:cNvPr id="6" name="Text 3"/>
          <p:cNvSpPr/>
          <p:nvPr/>
        </p:nvSpPr>
        <p:spPr>
          <a:xfrm>
            <a:off x="855821" y="3242905"/>
            <a:ext cx="270153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531382" y="3051453"/>
            <a:ext cx="238625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Problem &amp; Objectives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531382" y="3441025"/>
            <a:ext cx="6982063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Defining the scope and goals.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630555" y="4132421"/>
            <a:ext cx="720685" cy="1080968"/>
          </a:xfrm>
          <a:prstGeom prst="roundRect">
            <a:avLst>
              <a:gd name="adj" fmla="val 360016"/>
            </a:avLst>
          </a:prstGeom>
          <a:solidFill>
            <a:srgbClr val="EEE8DD"/>
          </a:solidFill>
          <a:ln/>
        </p:spPr>
      </p:sp>
      <p:sp>
        <p:nvSpPr>
          <p:cNvPr id="10" name="Text 7"/>
          <p:cNvSpPr/>
          <p:nvPr/>
        </p:nvSpPr>
        <p:spPr>
          <a:xfrm>
            <a:off x="855821" y="4504015"/>
            <a:ext cx="270153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1531382" y="4312563"/>
            <a:ext cx="2252186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Methodology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531382" y="4702135"/>
            <a:ext cx="6982063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DIP Techniques and ML Model Selection.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30555" y="5393531"/>
            <a:ext cx="720685" cy="1080968"/>
          </a:xfrm>
          <a:prstGeom prst="roundRect">
            <a:avLst>
              <a:gd name="adj" fmla="val 360016"/>
            </a:avLst>
          </a:prstGeom>
          <a:solidFill>
            <a:srgbClr val="EEE8DD"/>
          </a:solidFill>
          <a:ln/>
        </p:spPr>
      </p:sp>
      <p:sp>
        <p:nvSpPr>
          <p:cNvPr id="14" name="Text 11"/>
          <p:cNvSpPr/>
          <p:nvPr/>
        </p:nvSpPr>
        <p:spPr>
          <a:xfrm>
            <a:off x="855821" y="5765125"/>
            <a:ext cx="270153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531382" y="5573673"/>
            <a:ext cx="2252186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Implementation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531382" y="5963245"/>
            <a:ext cx="6982063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Feature extraction and model training.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630555" y="6654641"/>
            <a:ext cx="720685" cy="1080968"/>
          </a:xfrm>
          <a:prstGeom prst="roundRect">
            <a:avLst>
              <a:gd name="adj" fmla="val 360016"/>
            </a:avLst>
          </a:prstGeom>
          <a:solidFill>
            <a:srgbClr val="EEE8DD"/>
          </a:solidFill>
          <a:ln/>
        </p:spPr>
      </p:sp>
      <p:sp>
        <p:nvSpPr>
          <p:cNvPr id="18" name="Text 15"/>
          <p:cNvSpPr/>
          <p:nvPr/>
        </p:nvSpPr>
        <p:spPr>
          <a:xfrm>
            <a:off x="855821" y="7026235"/>
            <a:ext cx="270153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4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1531382" y="6834783"/>
            <a:ext cx="2252186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Demonstration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531382" y="7224355"/>
            <a:ext cx="6982063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Live testing and results analysis.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0322" y="526733"/>
            <a:ext cx="13289756" cy="1197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The Problem: An Escalating Security and Financial Concern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670322" y="2226469"/>
            <a:ext cx="7786926" cy="1592104"/>
          </a:xfrm>
          <a:prstGeom prst="roundRect">
            <a:avLst>
              <a:gd name="adj" fmla="val 6892"/>
            </a:avLst>
          </a:prstGeom>
          <a:solidFill>
            <a:srgbClr val="F9F6F0"/>
          </a:solidFill>
          <a:ln w="22860">
            <a:solidFill>
              <a:srgbClr val="D4CEC3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47462" y="2226469"/>
            <a:ext cx="91440" cy="1592104"/>
          </a:xfrm>
          <a:prstGeom prst="roundRect">
            <a:avLst>
              <a:gd name="adj" fmla="val 31421"/>
            </a:avLst>
          </a:prstGeom>
          <a:solidFill>
            <a:srgbClr val="D3C5B6"/>
          </a:solidFill>
          <a:ln/>
        </p:spPr>
      </p:sp>
      <p:sp>
        <p:nvSpPr>
          <p:cNvPr id="5" name="Text 3"/>
          <p:cNvSpPr/>
          <p:nvPr/>
        </p:nvSpPr>
        <p:spPr>
          <a:xfrm>
            <a:off x="953214" y="2440781"/>
            <a:ext cx="3557707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Clear Problem Definition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953214" y="2991326"/>
            <a:ext cx="7289721" cy="612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Counterfeit currency poses a significant threat to global finance, requiring fast, reliable, and automated detection systems beyond human capability.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670322" y="4010025"/>
            <a:ext cx="7786926" cy="2032635"/>
          </a:xfrm>
          <a:prstGeom prst="roundRect">
            <a:avLst>
              <a:gd name="adj" fmla="val 5398"/>
            </a:avLst>
          </a:prstGeom>
          <a:solidFill>
            <a:srgbClr val="F9F6F0"/>
          </a:solidFill>
          <a:ln w="22860">
            <a:solidFill>
              <a:srgbClr val="D4CEC3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647462" y="4010025"/>
            <a:ext cx="91440" cy="2032635"/>
          </a:xfrm>
          <a:prstGeom prst="roundRect">
            <a:avLst>
              <a:gd name="adj" fmla="val 31421"/>
            </a:avLst>
          </a:prstGeom>
          <a:solidFill>
            <a:srgbClr val="D3C5B6"/>
          </a:solidFill>
          <a:ln/>
        </p:spPr>
      </p:sp>
      <p:sp>
        <p:nvSpPr>
          <p:cNvPr id="9" name="Text 7"/>
          <p:cNvSpPr/>
          <p:nvPr/>
        </p:nvSpPr>
        <p:spPr>
          <a:xfrm>
            <a:off x="953214" y="4224338"/>
            <a:ext cx="2873097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Key Objectives</a:t>
            </a:r>
            <a:endParaRPr lang="en-US" sz="2250" dirty="0"/>
          </a:p>
        </p:txBody>
      </p:sp>
      <p:sp>
        <p:nvSpPr>
          <p:cNvPr id="10" name="Text 8"/>
          <p:cNvSpPr/>
          <p:nvPr/>
        </p:nvSpPr>
        <p:spPr>
          <a:xfrm>
            <a:off x="953214" y="4774883"/>
            <a:ext cx="7289721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Develop a model to differentiate real (Class 0) from fake (Class 1) currency notes.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953214" y="5148382"/>
            <a:ext cx="7289721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Leverage DIP techniques to extract unique, non-visible patterns and textures.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953214" y="5521881"/>
            <a:ext cx="7289721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Achieve high accuracy and minimize false negatives (undetected fakes).</a:t>
            </a:r>
            <a:endParaRPr lang="en-US" sz="150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069" y="2226469"/>
            <a:ext cx="5035510" cy="50355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977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The Toolkit: Digital Image Processing Fundamentals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9095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 distinguish between real and counterfeit notes, we employ advanced DIP techniques to capture subtle differences in visual characteristics.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871913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722376"/>
            <a:ext cx="32239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Texture Analysis (LBP)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212794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Using Local Binary Pattern (LBP) to describe the microscopic texture of the note's surface, which counterfeits struggle to replicate precisely.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871913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4722376"/>
            <a:ext cx="33092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Edge Detection (Canny)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5212794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Identifying and quantifying the sharpness and density of printed lines and micro-text, which are often blurred or inconsistent in fakes.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871913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47223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Histogram Analysis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5212794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Analyzing the distribution of pixel intensities to detect anomalies in ink color, density, and print quality across the note.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793790" y="6919555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These extracted visual properties form the core feature vector for our machine learning classifiers.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172" y="481846"/>
            <a:ext cx="7442835" cy="547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Dataset Structure and Preparation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13172" y="1379696"/>
            <a:ext cx="13404056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project utilizes a structured Currency Dataset, essential for robust supervised learning.</a:t>
            </a:r>
            <a:endParaRPr lang="en-US" sz="1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72" y="2054185"/>
            <a:ext cx="6488311" cy="6488311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536537" y="2054185"/>
            <a:ext cx="6488311" cy="1428631"/>
          </a:xfrm>
          <a:prstGeom prst="roundRect">
            <a:avLst>
              <a:gd name="adj" fmla="val 1840"/>
            </a:avLst>
          </a:prstGeom>
          <a:solidFill>
            <a:srgbClr val="F9F6F0"/>
          </a:solidFill>
          <a:ln w="22860">
            <a:solidFill>
              <a:srgbClr val="D4CEC3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559397" y="2077045"/>
            <a:ext cx="700802" cy="1382911"/>
          </a:xfrm>
          <a:prstGeom prst="rect">
            <a:avLst/>
          </a:prstGeom>
          <a:solidFill>
            <a:srgbClr val="EEE8DD"/>
          </a:solidFill>
          <a:ln/>
        </p:spPr>
      </p:sp>
      <p:sp>
        <p:nvSpPr>
          <p:cNvPr id="7" name="Text 4"/>
          <p:cNvSpPr/>
          <p:nvPr/>
        </p:nvSpPr>
        <p:spPr>
          <a:xfrm>
            <a:off x="8435340" y="2252186"/>
            <a:ext cx="2336244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Organized Data Paths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8435340" y="2701171"/>
            <a:ext cx="5566648" cy="583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dataset is logically partitioned into </a:t>
            </a:r>
            <a:r>
              <a:rPr lang="en-US" sz="13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Training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and </a:t>
            </a:r>
            <a:r>
              <a:rPr lang="en-US" sz="13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Testing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sets, with subfolders for </a:t>
            </a:r>
            <a:r>
              <a:rPr lang="en-US" sz="1350" dirty="0">
                <a:solidFill>
                  <a:srgbClr val="746558"/>
                </a:solidFill>
                <a:highlight>
                  <a:srgbClr val="ECE9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real (0)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and </a:t>
            </a:r>
            <a:r>
              <a:rPr lang="en-US" sz="1350" dirty="0">
                <a:solidFill>
                  <a:srgbClr val="746558"/>
                </a:solidFill>
                <a:highlight>
                  <a:srgbClr val="ECE9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fake (1)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notes.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7536537" y="3657957"/>
            <a:ext cx="6488311" cy="1405771"/>
          </a:xfrm>
          <a:prstGeom prst="roundRect">
            <a:avLst>
              <a:gd name="adj" fmla="val 1870"/>
            </a:avLst>
          </a:prstGeom>
          <a:solidFill>
            <a:srgbClr val="F9F6F0"/>
          </a:solidFill>
          <a:ln w="22860">
            <a:solidFill>
              <a:srgbClr val="D4CEC3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559397" y="3680817"/>
            <a:ext cx="700802" cy="1360051"/>
          </a:xfrm>
          <a:prstGeom prst="rect">
            <a:avLst/>
          </a:prstGeom>
          <a:solidFill>
            <a:srgbClr val="EEE8DD"/>
          </a:solidFill>
          <a:ln/>
        </p:spPr>
      </p:sp>
      <p:sp>
        <p:nvSpPr>
          <p:cNvPr id="11" name="Text 8"/>
          <p:cNvSpPr/>
          <p:nvPr/>
        </p:nvSpPr>
        <p:spPr>
          <a:xfrm>
            <a:off x="8435340" y="3855958"/>
            <a:ext cx="219015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Size and Balance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8435340" y="4304943"/>
            <a:ext cx="5566648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training and testing sets must contain a balanced mix of real and fake samples to prevent model bias and ensure reliable generalization.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7536537" y="5260777"/>
            <a:ext cx="6488311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Example: Training set (Real + Fake samples); Testing set (unseen Real + Fake samples).</a:t>
            </a:r>
            <a:endParaRPr lang="en-US" sz="1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4737" y="764024"/>
            <a:ext cx="13120926" cy="1347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Methodology: Feature Extraction and Modeling Pipeline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37" y="2543056"/>
            <a:ext cx="6560463" cy="86248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70359" y="3621167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Image Acquisition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970359" y="4087416"/>
            <a:ext cx="6129218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Load the 'Currency Dataset' with separate training and testing partitions for "real" (0) and "fake" (1) samples.</a:t>
            </a:r>
            <a:endParaRPr lang="en-US" sz="16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543056"/>
            <a:ext cx="6560463" cy="86248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30822" y="3621167"/>
            <a:ext cx="2847737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Pre-processing &amp; DIP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7530822" y="4087416"/>
            <a:ext cx="6129218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Images are resized and converted to grayscale. Features (LBP, Histogram, Edges, Intensity Stats) are extracted from each note.</a:t>
            </a:r>
            <a:endParaRPr lang="en-US" sz="16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737" y="4992886"/>
            <a:ext cx="6560463" cy="86248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0359" y="6070997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Feature Scaling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970359" y="6537246"/>
            <a:ext cx="6129218" cy="71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Features are normalized using </a:t>
            </a:r>
            <a:r>
              <a:rPr lang="en-US" sz="1650" dirty="0">
                <a:solidFill>
                  <a:srgbClr val="746558"/>
                </a:solidFill>
                <a:highlight>
                  <a:srgbClr val="ECE9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StandardScaler</a:t>
            </a: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to ensure all features contribute equally to the model training process.</a:t>
            </a:r>
            <a:endParaRPr lang="en-US" sz="16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992886"/>
            <a:ext cx="6560463" cy="86248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30822" y="6070997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ML Training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7530822" y="6537246"/>
            <a:ext cx="6129218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Scaled features are used to train multiple classifiers, including Random Forest, SVM, and Logistic Regression.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0081" y="510778"/>
            <a:ext cx="12136041" cy="580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Core Feature: Local Binary Pattern (LBP) for Texture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650081" y="1462683"/>
            <a:ext cx="13330238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LBP is a powerful descriptive operator used for texture classification, forming the backbone of our counterfeit detection.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81" y="2177772"/>
            <a:ext cx="5749290" cy="574929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6860143" y="2177772"/>
            <a:ext cx="417909" cy="417909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6" name="Text 3"/>
          <p:cNvSpPr/>
          <p:nvPr/>
        </p:nvSpPr>
        <p:spPr>
          <a:xfrm>
            <a:off x="7463790" y="2212538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What LBP Does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463790" y="2746534"/>
            <a:ext cx="652403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LBP compares a central pixel's intensity with its neighbors, generating a binary code that represents the texture pattern around that pixel.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860143" y="3712369"/>
            <a:ext cx="417909" cy="417909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9" name="Text 6"/>
          <p:cNvSpPr/>
          <p:nvPr/>
        </p:nvSpPr>
        <p:spPr>
          <a:xfrm>
            <a:off x="7463790" y="3747135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Why It's Key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7463790" y="4281130"/>
            <a:ext cx="652403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intricate printing texture of real currency results in distinct LBP patterns that are difficult to reproduce consistently in lower-quality counterfeits.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6860143" y="5246965"/>
            <a:ext cx="417909" cy="417909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2" name="Text 9"/>
          <p:cNvSpPr/>
          <p:nvPr/>
        </p:nvSpPr>
        <p:spPr>
          <a:xfrm>
            <a:off x="7463790" y="5281732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Feature Vector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7463790" y="5815727"/>
            <a:ext cx="652403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 extract the mean and standard deviation of the calculated LBP image, adding texture variability to our feature set.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5902" y="428863"/>
            <a:ext cx="7831455" cy="487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Comparative Model Training and Tuning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45902" y="1228130"/>
            <a:ext cx="13538597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 evaluated three distinct classifiers to find the most effective algorithm for our complex, multi-feature dataset.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02" y="1828443"/>
            <a:ext cx="4260056" cy="42600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45902" y="6263878"/>
            <a:ext cx="1949768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Random Forest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545902" y="6663571"/>
            <a:ext cx="4260056" cy="763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 ensemble method, highly effective for non-linear data and reducing overfitting. Used as our baseline and optimized using </a:t>
            </a:r>
            <a:r>
              <a:rPr lang="en-US" sz="1200" dirty="0">
                <a:solidFill>
                  <a:srgbClr val="746558"/>
                </a:solidFill>
                <a:highlight>
                  <a:srgbClr val="ECE9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GridSearchCV</a:t>
            </a: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for best performance.</a:t>
            </a:r>
            <a:endParaRPr lang="en-US" sz="1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102" y="1828443"/>
            <a:ext cx="4258628" cy="42586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194102" y="6262449"/>
            <a:ext cx="3015734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Support Vector Machine (SVM)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5194102" y="6662142"/>
            <a:ext cx="4258628" cy="748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Uses a Radial Basis Function (RBF) kernel to map features into a higher-dimensional space, ideal for complex, non-separable data points.</a:t>
            </a:r>
            <a:endParaRPr lang="en-US" sz="1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0873" y="1828443"/>
            <a:ext cx="4258628" cy="425862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840873" y="6262449"/>
            <a:ext cx="1949768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Logistic Regression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9840873" y="6662142"/>
            <a:ext cx="4258628" cy="499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linear model that serves as a simple benchmark to gauge the linear separability of our extracted features.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779859" y="7918609"/>
            <a:ext cx="10965063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Hyperparameter tuning on Random Forest yielded the 'Best RF' model, which was saved for deployment.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545902" y="7743230"/>
            <a:ext cx="22860" cy="600313"/>
          </a:xfrm>
          <a:prstGeom prst="rect">
            <a:avLst/>
          </a:prstGeom>
          <a:solidFill>
            <a:srgbClr val="D3C5B6"/>
          </a:solidFill>
          <a:ln/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D936E89-F3CF-DFEA-C493-9F602507B8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5293"/>
              </p:ext>
            </p:extLst>
          </p:nvPr>
        </p:nvGraphicFramePr>
        <p:xfrm>
          <a:off x="103226" y="510090"/>
          <a:ext cx="12617448" cy="1097280"/>
        </p:xfrm>
        <a:graphic>
          <a:graphicData uri="http://schemas.openxmlformats.org/drawingml/2006/table">
            <a:tbl>
              <a:tblPr/>
              <a:tblGrid>
                <a:gridCol w="3154362">
                  <a:extLst>
                    <a:ext uri="{9D8B030D-6E8A-4147-A177-3AD203B41FA5}">
                      <a16:colId xmlns:a16="http://schemas.microsoft.com/office/drawing/2014/main" val="900303140"/>
                    </a:ext>
                  </a:extLst>
                </a:gridCol>
                <a:gridCol w="3154362">
                  <a:extLst>
                    <a:ext uri="{9D8B030D-6E8A-4147-A177-3AD203B41FA5}">
                      <a16:colId xmlns:a16="http://schemas.microsoft.com/office/drawing/2014/main" val="1324949728"/>
                    </a:ext>
                  </a:extLst>
                </a:gridCol>
                <a:gridCol w="3154362">
                  <a:extLst>
                    <a:ext uri="{9D8B030D-6E8A-4147-A177-3AD203B41FA5}">
                      <a16:colId xmlns:a16="http://schemas.microsoft.com/office/drawing/2014/main" val="1014487345"/>
                    </a:ext>
                  </a:extLst>
                </a:gridCol>
                <a:gridCol w="3154362">
                  <a:extLst>
                    <a:ext uri="{9D8B030D-6E8A-4147-A177-3AD203B41FA5}">
                      <a16:colId xmlns:a16="http://schemas.microsoft.com/office/drawing/2014/main" val="368197634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dirty="0"/>
                        <a:t>Set</a:t>
                      </a:r>
                      <a:endParaRPr lang="en-IN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Real</a:t>
                      </a:r>
                      <a:endParaRPr lang="en-IN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Fake</a:t>
                      </a:r>
                      <a:endParaRPr lang="en-IN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Total</a:t>
                      </a:r>
                      <a:endParaRPr lang="en-IN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750253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Training Set</a:t>
                      </a:r>
                      <a:endParaRPr lang="en-IN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1387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1387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2774</a:t>
                      </a:r>
                      <a:endParaRPr lang="en-IN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710702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Testing Set</a:t>
                      </a:r>
                      <a:endParaRPr lang="en-IN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265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297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dirty="0"/>
                        <a:t>562</a:t>
                      </a:r>
                      <a:endParaRPr lang="en-IN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227744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B769065D-0352-5537-E278-1E126242F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226" y="63395"/>
            <a:ext cx="2403222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1.Dataset Summary: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n-US" alt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n-US" alt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84CE5A9-9451-FAFA-9958-AF9AA4A7C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918954"/>
              </p:ext>
            </p:extLst>
          </p:nvPr>
        </p:nvGraphicFramePr>
        <p:xfrm>
          <a:off x="0" y="3017520"/>
          <a:ext cx="12617448" cy="1097280"/>
        </p:xfrm>
        <a:graphic>
          <a:graphicData uri="http://schemas.openxmlformats.org/drawingml/2006/table">
            <a:tbl>
              <a:tblPr/>
              <a:tblGrid>
                <a:gridCol w="3154362">
                  <a:extLst>
                    <a:ext uri="{9D8B030D-6E8A-4147-A177-3AD203B41FA5}">
                      <a16:colId xmlns:a16="http://schemas.microsoft.com/office/drawing/2014/main" val="3751632171"/>
                    </a:ext>
                  </a:extLst>
                </a:gridCol>
                <a:gridCol w="3154362">
                  <a:extLst>
                    <a:ext uri="{9D8B030D-6E8A-4147-A177-3AD203B41FA5}">
                      <a16:colId xmlns:a16="http://schemas.microsoft.com/office/drawing/2014/main" val="1189530606"/>
                    </a:ext>
                  </a:extLst>
                </a:gridCol>
                <a:gridCol w="3154362">
                  <a:extLst>
                    <a:ext uri="{9D8B030D-6E8A-4147-A177-3AD203B41FA5}">
                      <a16:colId xmlns:a16="http://schemas.microsoft.com/office/drawing/2014/main" val="2491865003"/>
                    </a:ext>
                  </a:extLst>
                </a:gridCol>
                <a:gridCol w="3154362">
                  <a:extLst>
                    <a:ext uri="{9D8B030D-6E8A-4147-A177-3AD203B41FA5}">
                      <a16:colId xmlns:a16="http://schemas.microsoft.com/office/drawing/2014/main" val="1052589237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Process</a:t>
                      </a:r>
                      <a:endParaRPr lang="en-IN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dirty="0"/>
                        <a:t>Samples Processed</a:t>
                      </a:r>
                      <a:endParaRPr lang="en-IN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Duration</a:t>
                      </a:r>
                      <a:endParaRPr lang="en-IN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Features Extracted</a:t>
                      </a:r>
                      <a:endParaRPr lang="en-IN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283663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Training Features</a:t>
                      </a:r>
                      <a:endParaRPr lang="en-IN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2774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~1 min 45 sec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430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Testing Features</a:t>
                      </a:r>
                      <a:endParaRPr lang="en-IN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562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~21 sec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3260132"/>
                  </a:ext>
                </a:extLst>
              </a:tr>
            </a:tbl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6C301EBB-2A48-A685-0D74-4EFE4B347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226" y="965078"/>
            <a:ext cx="3403496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 Extraction Summary: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73B4E3-3394-A459-7D2D-6AF12C38ABE3}"/>
              </a:ext>
            </a:extLst>
          </p:cNvPr>
          <p:cNvSpPr txBox="1"/>
          <p:nvPr/>
        </p:nvSpPr>
        <p:spPr>
          <a:xfrm>
            <a:off x="103226" y="4956512"/>
            <a:ext cx="7315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Feature Matrix Shapes: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Training: </a:t>
            </a:r>
            <a:r>
              <a:rPr lang="en-US" b="1" dirty="0"/>
              <a:t>(2774, 17)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Testing: </a:t>
            </a:r>
            <a:r>
              <a:rPr lang="en-US" b="1" dirty="0"/>
              <a:t>(562, 17)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051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1707</Words>
  <Application>Microsoft Office PowerPoint</Application>
  <PresentationFormat>Custom</PresentationFormat>
  <Paragraphs>398</Paragraphs>
  <Slides>19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Courier New</vt:lpstr>
      <vt:lpstr>Gelasio Semi Bold</vt:lpstr>
      <vt:lpstr>Times New Roman</vt:lpstr>
      <vt:lpstr>Arial</vt:lpstr>
      <vt:lpstr>Gelasio Light</vt:lpstr>
      <vt:lpstr>Cambria Math</vt:lpstr>
      <vt:lpstr>Gelasio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maheswar raju</dc:creator>
  <cp:lastModifiedBy>maheswar raju</cp:lastModifiedBy>
  <cp:revision>6</cp:revision>
  <dcterms:created xsi:type="dcterms:W3CDTF">2025-10-11T04:50:19Z</dcterms:created>
  <dcterms:modified xsi:type="dcterms:W3CDTF">2025-10-13T05:34:56Z</dcterms:modified>
</cp:coreProperties>
</file>